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5" r:id="rId5"/>
    <p:sldId id="266" r:id="rId6"/>
    <p:sldId id="264" r:id="rId7"/>
    <p:sldId id="263" r:id="rId8"/>
    <p:sldId id="262" r:id="rId9"/>
    <p:sldId id="261" r:id="rId10"/>
    <p:sldId id="258" r:id="rId11"/>
    <p:sldId id="269" r:id="rId12"/>
    <p:sldId id="268" r:id="rId13"/>
    <p:sldId id="2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1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70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50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2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4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1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0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9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3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7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00640-FB01-47D2-BB16-608E1B031209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ECD5A-0488-4690-A172-15B7039B2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5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aoVbAlhrrQ&amp;t=5s" TargetMode="External"/><Relationship Id="rId2" Type="http://schemas.openxmlformats.org/officeDocument/2006/relationships/hyperlink" Target="http://adilet.zan.kz/eng/docs/Z020000299_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Foreign Policy and National Security of Kazakhstan </a:t>
            </a:r>
            <a:br>
              <a:rPr lang="en-US" b="1" dirty="0" smtClean="0"/>
            </a:br>
            <a:r>
              <a:rPr lang="en-US" b="1" dirty="0" smtClean="0"/>
              <a:t>lecture 3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Marem Buzurtanova</a:t>
            </a:r>
          </a:p>
          <a:p>
            <a:r>
              <a:rPr lang="en-US" dirty="0" smtClean="0"/>
              <a:t>Al-Farabi KazNU</a:t>
            </a:r>
          </a:p>
          <a:p>
            <a:r>
              <a:rPr lang="en-US" dirty="0" smtClean="0"/>
              <a:t>Almaty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052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cap="all" dirty="0" smtClean="0"/>
              <a:t>Types of Diplomacy :</a:t>
            </a:r>
          </a:p>
          <a:p>
            <a:pPr marL="0" indent="0">
              <a:buNone/>
            </a:pPr>
            <a:r>
              <a:rPr lang="en-US" b="1" dirty="0" smtClean="0"/>
              <a:t>Appeasement involves various concessions on minor and non-fundamental issues to the opposite side (</a:t>
            </a:r>
            <a:r>
              <a:rPr lang="en-US" dirty="0" smtClean="0"/>
              <a:t>England and France on the eve of World War II</a:t>
            </a:r>
            <a:r>
              <a:rPr lang="en-US" b="1" dirty="0" smtClean="0"/>
              <a:t>).</a:t>
            </a:r>
          </a:p>
          <a:p>
            <a:pPr marL="0" indent="0">
              <a:buNone/>
            </a:pPr>
            <a:r>
              <a:rPr lang="en-US" b="1" dirty="0" smtClean="0"/>
              <a:t>Gunboat diplomacy is aimed at demonstration of strength to achieve their foreign policy goals (</a:t>
            </a:r>
            <a:r>
              <a:rPr lang="en-US" dirty="0" smtClean="0"/>
              <a:t>the United States in the China Sea</a:t>
            </a:r>
            <a:r>
              <a:rPr lang="en-US" b="1" dirty="0" smtClean="0"/>
              <a:t>).</a:t>
            </a:r>
          </a:p>
          <a:p>
            <a:pPr marL="0" indent="0">
              <a:buNone/>
            </a:pPr>
            <a:r>
              <a:rPr lang="en-US" b="1" dirty="0" smtClean="0"/>
              <a:t>Shuttle diplomacy or Mediation is a means of peaceful settlement of disputes between states through a series of negotiations with the participation of a third state (mediator) (</a:t>
            </a:r>
            <a:r>
              <a:rPr lang="en-US" dirty="0" smtClean="0"/>
              <a:t>Henry Kissinger – between Israel and the Arab states</a:t>
            </a:r>
            <a:r>
              <a:rPr lang="en-US" b="1" dirty="0" smtClean="0"/>
              <a:t>).</a:t>
            </a:r>
          </a:p>
          <a:p>
            <a:pPr marL="0" indent="0">
              <a:buNone/>
            </a:pPr>
            <a:r>
              <a:rPr lang="en-US" b="1" dirty="0" smtClean="0"/>
              <a:t>Civil diplomacy conducted by various types, educational, cultural, sports institutions and non-governmental entities, even individuals.</a:t>
            </a:r>
          </a:p>
          <a:p>
            <a:pPr marL="0" indent="0">
              <a:buNone/>
            </a:pPr>
            <a:r>
              <a:rPr lang="en-US" b="1" dirty="0" smtClean="0"/>
              <a:t>Public diplomacy is aimed at achieving the goals of the foreign policy by establishing long-term relations, studying public opinion, informing foreign audiences.</a:t>
            </a:r>
          </a:p>
          <a:p>
            <a:pPr marL="0" indent="0">
              <a:buNone/>
            </a:pPr>
            <a:r>
              <a:rPr lang="en-US" b="1" dirty="0" smtClean="0"/>
              <a:t>People's diplomacy is a historically continuous process of communication, mutual knowledge of peoples, their mutual influence and enrichment of cultures.</a:t>
            </a:r>
          </a:p>
          <a:p>
            <a:pPr marL="0" indent="0">
              <a:buNone/>
            </a:pPr>
            <a:r>
              <a:rPr lang="en-US" b="1" dirty="0" smtClean="0"/>
              <a:t>Economic or trade diplomacy.</a:t>
            </a:r>
          </a:p>
        </p:txBody>
      </p:sp>
    </p:spTree>
    <p:extLst>
      <p:ext uri="{BB962C8B-B14F-4D97-AF65-F5344CB8AC3E}">
        <p14:creationId xmlns:p14="http://schemas.microsoft.com/office/powerpoint/2010/main" val="3274764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/>
          <a:lstStyle/>
          <a:p>
            <a:pPr marL="0" indent="0">
              <a:buNone/>
            </a:pPr>
            <a:r>
              <a:rPr lang="en-GB" sz="4400" b="1" dirty="0" smtClean="0"/>
              <a:t>National Interests VS National Preferences </a:t>
            </a:r>
          </a:p>
          <a:p>
            <a:pPr marL="0" indent="0">
              <a:buNone/>
            </a:pPr>
            <a:r>
              <a:rPr lang="en-GB" sz="4400" b="1" dirty="0" smtClean="0"/>
              <a:t>“national interests” is the term used within the “realist” school of International Relations.</a:t>
            </a:r>
          </a:p>
          <a:p>
            <a:pPr marL="0" indent="0">
              <a:buNone/>
            </a:pPr>
            <a:r>
              <a:rPr lang="en-GB" sz="4400" b="1" dirty="0" smtClean="0"/>
              <a:t>“national preferences” is the term used in the “liberal” school of International R</a:t>
            </a:r>
            <a:r>
              <a:rPr lang="en-GB" sz="4400" b="1" dirty="0"/>
              <a:t>e</a:t>
            </a:r>
            <a:r>
              <a:rPr lang="en-GB" sz="4400" b="1" dirty="0" smtClean="0"/>
              <a:t>lations”.</a:t>
            </a:r>
          </a:p>
          <a:p>
            <a:pPr marL="0" indent="0">
              <a:buNone/>
            </a:pPr>
            <a:r>
              <a:rPr lang="en-GB" sz="4400" b="1" dirty="0" smtClean="0"/>
              <a:t>“state interests” is the term used in the “neo-</a:t>
            </a:r>
            <a:r>
              <a:rPr lang="en-GB" sz="4400" b="1" dirty="0" err="1" smtClean="0"/>
              <a:t>marksist</a:t>
            </a:r>
            <a:r>
              <a:rPr lang="en-GB" sz="4400" b="1" dirty="0" smtClean="0"/>
              <a:t>” school of International Relations.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065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National Interests VS National Preferences </a:t>
            </a:r>
          </a:p>
          <a:p>
            <a:pPr marL="0" indent="0">
              <a:buNone/>
            </a:pPr>
            <a:r>
              <a:rPr lang="en-GB" dirty="0" smtClean="0"/>
              <a:t>“national interests” (“realist” school of International Relations):</a:t>
            </a:r>
          </a:p>
          <a:p>
            <a:pPr>
              <a:buFontTx/>
              <a:buChar char="-"/>
            </a:pPr>
            <a:r>
              <a:rPr lang="en-GB" dirty="0" smtClean="0"/>
              <a:t>Survival of the state;</a:t>
            </a:r>
          </a:p>
          <a:p>
            <a:pPr>
              <a:buFontTx/>
              <a:buChar char="-"/>
            </a:pPr>
            <a:r>
              <a:rPr lang="en-GB" dirty="0" smtClean="0"/>
              <a:t>Security of the state;</a:t>
            </a:r>
          </a:p>
          <a:p>
            <a:pPr>
              <a:buFontTx/>
              <a:buChar char="-"/>
            </a:pPr>
            <a:r>
              <a:rPr lang="en-GB" dirty="0" smtClean="0"/>
              <a:t>Power. </a:t>
            </a:r>
          </a:p>
          <a:p>
            <a:pPr marL="0" indent="0">
              <a:buNone/>
            </a:pPr>
            <a:r>
              <a:rPr lang="en-GB" dirty="0" smtClean="0"/>
              <a:t>All states regardless their domestic political situation behave internationally in accordance to the same logic. </a:t>
            </a:r>
          </a:p>
          <a:p>
            <a:pPr marL="0" indent="0">
              <a:buNone/>
            </a:pPr>
            <a:r>
              <a:rPr lang="en-GB" dirty="0" smtClean="0"/>
              <a:t>“national preferences” (“liberal” school of International Relations”:</a:t>
            </a:r>
          </a:p>
          <a:p>
            <a:pPr>
              <a:buFontTx/>
              <a:buChar char="-"/>
            </a:pPr>
            <a:r>
              <a:rPr lang="en-GB" dirty="0"/>
              <a:t>n</a:t>
            </a:r>
            <a:r>
              <a:rPr lang="en-GB" dirty="0" smtClean="0"/>
              <a:t>ot only security;</a:t>
            </a:r>
          </a:p>
          <a:p>
            <a:pPr>
              <a:buFontTx/>
              <a:buChar char="-"/>
            </a:pPr>
            <a:r>
              <a:rPr lang="en-GB" dirty="0" smtClean="0"/>
              <a:t>predictions and structure.</a:t>
            </a:r>
          </a:p>
          <a:p>
            <a:pPr marL="0" indent="0">
              <a:buNone/>
            </a:pPr>
            <a:r>
              <a:rPr lang="en-GB" dirty="0" smtClean="0"/>
              <a:t>States may choose between several options in accordance to their preferences that depend on their domestic situation.</a:t>
            </a:r>
          </a:p>
          <a:p>
            <a:pPr marL="0" indent="0">
              <a:buNone/>
            </a:pPr>
            <a:r>
              <a:rPr lang="en-GB" dirty="0" smtClean="0"/>
              <a:t>“state interests” (“neo-</a:t>
            </a:r>
            <a:r>
              <a:rPr lang="en-GB" dirty="0" err="1" smtClean="0"/>
              <a:t>marksist</a:t>
            </a:r>
            <a:r>
              <a:rPr lang="en-GB" dirty="0" smtClean="0"/>
              <a:t>” school of International Relations):</a:t>
            </a:r>
          </a:p>
          <a:p>
            <a:pPr>
              <a:buFontTx/>
              <a:buChar char="-"/>
            </a:pPr>
            <a:r>
              <a:rPr lang="en-GB" dirty="0"/>
              <a:t>s</a:t>
            </a:r>
            <a:r>
              <a:rPr lang="en-GB" dirty="0" smtClean="0"/>
              <a:t>tate is the instrument of power of the ruling classes;</a:t>
            </a:r>
          </a:p>
          <a:p>
            <a:pPr>
              <a:buFontTx/>
              <a:buChar char="-"/>
            </a:pPr>
            <a:r>
              <a:rPr lang="en-GB" dirty="0"/>
              <a:t>n</a:t>
            </a:r>
            <a:r>
              <a:rPr lang="en-GB" dirty="0" smtClean="0"/>
              <a:t>ational interests are state interests are the interests of the ruling classes;</a:t>
            </a:r>
          </a:p>
          <a:p>
            <a:pPr>
              <a:buFontTx/>
              <a:buChar char="-"/>
            </a:pPr>
            <a:r>
              <a:rPr lang="en-GB" dirty="0" smtClean="0"/>
              <a:t>“</a:t>
            </a:r>
            <a:r>
              <a:rPr lang="en-GB" dirty="0"/>
              <a:t>N</a:t>
            </a:r>
            <a:r>
              <a:rPr lang="en-GB" dirty="0" smtClean="0"/>
              <a:t>ational Interests” are only genuinely persuaded when a state is a “people’s state”.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902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Home Task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1) Read and remember: the Law of the RK “</a:t>
            </a:r>
            <a:r>
              <a:rPr lang="en-US" dirty="0" smtClean="0"/>
              <a:t>On Diplomatic Service of the Republic of Kazakhstan” </a:t>
            </a:r>
            <a:r>
              <a:rPr lang="en-US" dirty="0" smtClean="0">
                <a:hlinkClick r:id="rId2"/>
              </a:rPr>
              <a:t>http://adilet.zan.kz/eng/docs/Z020000299_</a:t>
            </a:r>
            <a:endParaRPr lang="en-US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2) </a:t>
            </a:r>
            <a:r>
              <a:rPr lang="kk-KZ" dirty="0" smtClean="0"/>
              <a:t>Айдар Алибаев, экономист, политик, заместитель председателя партии ОСДП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https://www.youtube.com/watch?v=SaoVbAlhrrQ&amp;t=5s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Watch the interview: critically </a:t>
            </a:r>
            <a:r>
              <a:rPr lang="en-GB" dirty="0" err="1" smtClean="0"/>
              <a:t>analyze</a:t>
            </a:r>
            <a:r>
              <a:rPr lang="en-GB" dirty="0" smtClean="0"/>
              <a:t> the speaker’s points, give your vision of the national interests of Kazakhstan (oral discussion).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824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 smtClean="0"/>
              <a:t>Lecture 3 Overview:</a:t>
            </a:r>
          </a:p>
          <a:p>
            <a:pPr marL="0" indent="0">
              <a:buNone/>
            </a:pPr>
            <a:r>
              <a:rPr lang="ru-RU" sz="4400" b="1" dirty="0" smtClean="0"/>
              <a:t>- </a:t>
            </a:r>
            <a:r>
              <a:rPr lang="en-US" sz="4400" b="1" dirty="0" smtClean="0"/>
              <a:t>Diplomacy</a:t>
            </a:r>
            <a:r>
              <a:rPr lang="en-GB" sz="4400" b="1" dirty="0" smtClean="0"/>
              <a:t>;</a:t>
            </a:r>
            <a:endParaRPr lang="en-US" sz="4400" b="1" dirty="0"/>
          </a:p>
          <a:p>
            <a:pPr marL="0" indent="0">
              <a:buNone/>
            </a:pPr>
            <a:r>
              <a:rPr lang="en-US" sz="4400" b="1" dirty="0" smtClean="0"/>
              <a:t>- National Interest VS National Preferences</a:t>
            </a:r>
            <a:r>
              <a:rPr lang="ru-RU" sz="4400" b="1" dirty="0"/>
              <a:t>.</a:t>
            </a:r>
            <a:endParaRPr lang="en-US" sz="44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728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Diplomacy is </a:t>
            </a:r>
            <a:r>
              <a:rPr lang="en-GB" dirty="0" smtClean="0"/>
              <a:t>a job</a:t>
            </a:r>
          </a:p>
          <a:p>
            <a:pPr>
              <a:buFontTx/>
              <a:buChar char="-"/>
            </a:pPr>
            <a:r>
              <a:rPr lang="en-GB" dirty="0" smtClean="0"/>
              <a:t>conducted usually by professionals: </a:t>
            </a:r>
            <a:r>
              <a:rPr lang="en-US" dirty="0" smtClean="0"/>
              <a:t>heads of state, government and special bodies </a:t>
            </a:r>
          </a:p>
          <a:p>
            <a:pPr>
              <a:buFontTx/>
              <a:buChar char="-"/>
            </a:pPr>
            <a:r>
              <a:rPr lang="en-US" dirty="0" smtClean="0"/>
              <a:t>to achieve the goals and objectives of foreign policy of a state </a:t>
            </a:r>
          </a:p>
          <a:p>
            <a:pPr>
              <a:buFontTx/>
              <a:buChar char="-"/>
            </a:pPr>
            <a:r>
              <a:rPr lang="en-US" dirty="0" smtClean="0"/>
              <a:t>to protect and promote the national interests of a state abroad.</a:t>
            </a:r>
          </a:p>
          <a:p>
            <a:pPr>
              <a:buFontTx/>
              <a:buChar char="-"/>
            </a:pPr>
            <a:endParaRPr lang="en-GB" dirty="0"/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Regulated by the Vienna Convention on Diplomatic Relations. Done at Vienna (1961).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77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There are 192 state parties to the Vienna Convention on Diplomatic Relations:</a:t>
            </a:r>
          </a:p>
          <a:p>
            <a:pPr>
              <a:buFontTx/>
              <a:buChar char="-"/>
            </a:pPr>
            <a:r>
              <a:rPr lang="en-US" dirty="0" smtClean="0"/>
              <a:t>all UN member states except Palau, the Solomon Islands, and South Sudan;</a:t>
            </a:r>
          </a:p>
          <a:p>
            <a:pPr>
              <a:buFontTx/>
              <a:buChar char="-"/>
            </a:pPr>
            <a:r>
              <a:rPr lang="en-US" dirty="0" smtClean="0"/>
              <a:t>the Holy See and State of Palestine;</a:t>
            </a:r>
          </a:p>
          <a:p>
            <a:pPr>
              <a:buFontTx/>
              <a:buChar char="-"/>
            </a:pPr>
            <a:r>
              <a:rPr lang="en-US" dirty="0" smtClean="0"/>
              <a:t>two UN observer states.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92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Vienna Convention on Diplomatic Relations (1961):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multilateral international treaty that defines a framework for diplomatic relations between independent states;</a:t>
            </a:r>
          </a:p>
          <a:p>
            <a:r>
              <a:rPr lang="en-GB" dirty="0"/>
              <a:t>c</a:t>
            </a:r>
            <a:r>
              <a:rPr lang="en-GB" dirty="0" smtClean="0"/>
              <a:t>odified customary international law on diplomatic relations that had been developing throughout the history;</a:t>
            </a:r>
            <a:endParaRPr lang="en-US" dirty="0" smtClean="0"/>
          </a:p>
          <a:p>
            <a:r>
              <a:rPr lang="en-US" dirty="0" smtClean="0"/>
              <a:t>specifies the privileges of a diplomatic mission and diplomats </a:t>
            </a:r>
          </a:p>
          <a:p>
            <a:r>
              <a:rPr lang="en-US" dirty="0" smtClean="0"/>
              <a:t>forms the legal basis for diplomatic immunity.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dirty="0" smtClean="0"/>
              <a:t>Two Optional Protocols.</a:t>
            </a:r>
          </a:p>
          <a:p>
            <a:r>
              <a:rPr lang="en-US" i="1" dirty="0" smtClean="0"/>
              <a:t>Concerning acquisition of nationality</a:t>
            </a:r>
            <a:r>
              <a:rPr lang="en-US" dirty="0" smtClean="0"/>
              <a:t>. The head of the mission, the staff of the mission, and their families, shall not acquire the nationality of the receiving country.</a:t>
            </a:r>
          </a:p>
          <a:p>
            <a:r>
              <a:rPr lang="en-US" i="1" dirty="0" smtClean="0"/>
              <a:t>Concerning compulsory settlement of disputes</a:t>
            </a:r>
            <a:r>
              <a:rPr lang="en-US" dirty="0" smtClean="0"/>
              <a:t>. Disputes arising from the interpretation of this treaty may be brought before the International Court of Justice.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992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The Vienna Convention on Diplomatic Relations contains 53 articles:</a:t>
            </a:r>
          </a:p>
          <a:p>
            <a:pPr marL="0" indent="0">
              <a:buNone/>
            </a:pPr>
            <a:r>
              <a:rPr lang="en-US" dirty="0" smtClean="0"/>
              <a:t>Article 9. The host nation at any time and for any reason can declare a particular member of the diplomatic staff to be </a:t>
            </a:r>
            <a:r>
              <a:rPr lang="en-US" b="1" dirty="0" smtClean="0"/>
              <a:t>persona non grata</a:t>
            </a:r>
            <a:r>
              <a:rPr lang="en-US" dirty="0" smtClean="0"/>
              <a:t>. The sending state must </a:t>
            </a:r>
            <a:r>
              <a:rPr lang="en-US" b="1" dirty="0" smtClean="0"/>
              <a:t>recall</a:t>
            </a:r>
            <a:r>
              <a:rPr lang="en-US" dirty="0" smtClean="0"/>
              <a:t> this person within a reasonable period of time, or otherwise this person may lose their diplomatic immunity.</a:t>
            </a:r>
          </a:p>
          <a:p>
            <a:pPr marL="0" indent="0">
              <a:buNone/>
            </a:pPr>
            <a:r>
              <a:rPr lang="en-US" dirty="0" smtClean="0"/>
              <a:t>Article 22. The premises of a diplomatic mission, such as an embassy, are </a:t>
            </a:r>
            <a:r>
              <a:rPr lang="en-US" b="1" dirty="0" smtClean="0"/>
              <a:t>inviolable </a:t>
            </a:r>
            <a:r>
              <a:rPr lang="en-US" dirty="0" smtClean="0"/>
              <a:t>and </a:t>
            </a:r>
            <a:r>
              <a:rPr lang="en-US" b="1" dirty="0" smtClean="0"/>
              <a:t>must not be entered by the host country except by permission of the head of the mission</a:t>
            </a:r>
            <a:r>
              <a:rPr lang="en-US" dirty="0" smtClean="0"/>
              <a:t>. Furthermore, the </a:t>
            </a:r>
            <a:r>
              <a:rPr lang="en-US" b="1" dirty="0" smtClean="0"/>
              <a:t>host country must protect </a:t>
            </a:r>
            <a:r>
              <a:rPr lang="en-US" dirty="0" smtClean="0"/>
              <a:t>the mission from intrusion or damage. The host country must </a:t>
            </a:r>
            <a:r>
              <a:rPr lang="en-US" b="1" dirty="0" smtClean="0"/>
              <a:t>never search </a:t>
            </a:r>
            <a:r>
              <a:rPr lang="en-US" dirty="0" smtClean="0"/>
              <a:t>the premises, </a:t>
            </a:r>
            <a:r>
              <a:rPr lang="en-US" b="1" dirty="0" smtClean="0"/>
              <a:t>nor seize its documents or property.</a:t>
            </a:r>
            <a:r>
              <a:rPr lang="en-US" dirty="0" smtClean="0"/>
              <a:t> Article 30 extends this provision to the private residence of the diplomats.</a:t>
            </a:r>
          </a:p>
          <a:p>
            <a:pPr marL="0" indent="0">
              <a:buNone/>
            </a:pPr>
            <a:r>
              <a:rPr lang="en-US" dirty="0" smtClean="0"/>
              <a:t>Article 24 establishes that the </a:t>
            </a:r>
            <a:r>
              <a:rPr lang="en-US" b="1" dirty="0" smtClean="0"/>
              <a:t>archives and documents of a diplomatic mission are inviolable</a:t>
            </a:r>
            <a:r>
              <a:rPr lang="en-US" dirty="0" smtClean="0"/>
              <a:t>. The receiving country shall not seize or open such documents.</a:t>
            </a:r>
          </a:p>
          <a:p>
            <a:pPr marL="0" indent="0">
              <a:buNone/>
            </a:pPr>
            <a:r>
              <a:rPr lang="en-US" dirty="0" smtClean="0"/>
              <a:t>Article 27. The host country must permit and protect free communication between the diplomats of the mission and their home country. A </a:t>
            </a:r>
            <a:r>
              <a:rPr lang="en-US" b="1" dirty="0" smtClean="0"/>
              <a:t>diplomatic bag must never be opened</a:t>
            </a:r>
            <a:r>
              <a:rPr lang="en-US" dirty="0" smtClean="0"/>
              <a:t>, even on suspicion of abuse. A </a:t>
            </a:r>
            <a:r>
              <a:rPr lang="en-US" b="1" dirty="0" smtClean="0"/>
              <a:t>diplomatic courier must never be arrested or detained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Article 29. </a:t>
            </a:r>
            <a:r>
              <a:rPr lang="en-US" b="1" dirty="0" smtClean="0"/>
              <a:t>Diplomats must not be liable to any form of arrest or detention. They are immune from civil or criminal prosecutio</a:t>
            </a:r>
            <a:r>
              <a:rPr lang="en-US" dirty="0" smtClean="0"/>
              <a:t>n, though the sending country may waive this right under Article 32.</a:t>
            </a:r>
          </a:p>
          <a:p>
            <a:pPr marL="0" indent="0">
              <a:buNone/>
            </a:pPr>
            <a:r>
              <a:rPr lang="en-US" dirty="0" smtClean="0"/>
              <a:t>Article 31.1c Actions </a:t>
            </a:r>
            <a:r>
              <a:rPr lang="en-US" b="1" dirty="0" smtClean="0"/>
              <a:t>not covered by diplomatic immunity</a:t>
            </a:r>
            <a:r>
              <a:rPr lang="en-US" dirty="0" smtClean="0"/>
              <a:t>: professional activity outside diplomat's official functions.</a:t>
            </a:r>
          </a:p>
          <a:p>
            <a:pPr marL="0" indent="0">
              <a:buNone/>
            </a:pPr>
            <a:r>
              <a:rPr lang="en-US" dirty="0" smtClean="0"/>
              <a:t>Articles 34 and 36 Tax exemption and custom duties of diplomatic agents.</a:t>
            </a:r>
          </a:p>
          <a:p>
            <a:pPr marL="0" indent="0">
              <a:buNone/>
            </a:pPr>
            <a:r>
              <a:rPr lang="en-US" dirty="0" smtClean="0"/>
              <a:t>Article 37. The </a:t>
            </a:r>
            <a:r>
              <a:rPr lang="en-US" b="1" dirty="0" smtClean="0"/>
              <a:t>family members of diplomats </a:t>
            </a:r>
            <a:r>
              <a:rPr lang="en-US" dirty="0" smtClean="0"/>
              <a:t>that are living in the host country enjoy most of the same protections as the diplomats themselves.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10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Diplomacy</a:t>
            </a:r>
            <a:r>
              <a:rPr lang="en-GB" dirty="0" smtClean="0"/>
              <a:t> (Greek “</a:t>
            </a:r>
            <a:r>
              <a:rPr lang="en-US" dirty="0" err="1" smtClean="0"/>
              <a:t>díplōma</a:t>
            </a:r>
            <a:r>
              <a:rPr lang="en-US" dirty="0" smtClean="0"/>
              <a:t>”, which in Ancient Greece was called double tablets issued to the envoys as credentials and documents confirming their authority.</a:t>
            </a:r>
            <a:endParaRPr lang="en-GB" dirty="0"/>
          </a:p>
          <a:p>
            <a:pPr marL="0" indent="0">
              <a:buNone/>
            </a:pPr>
            <a:r>
              <a:rPr lang="en-US" dirty="0" smtClean="0"/>
              <a:t>First used independently in the 16th century in England. </a:t>
            </a:r>
          </a:p>
          <a:p>
            <a:pPr marL="0" indent="0">
              <a:buNone/>
            </a:pPr>
            <a:r>
              <a:rPr lang="en-US" dirty="0" smtClean="0"/>
              <a:t>The Gottfried Leibniz’ “Codex Juris </a:t>
            </a:r>
            <a:r>
              <a:rPr lang="en-US" dirty="0" err="1" smtClean="0"/>
              <a:t>Gentium</a:t>
            </a:r>
            <a:r>
              <a:rPr lang="en-US" dirty="0" smtClean="0"/>
              <a:t> </a:t>
            </a:r>
            <a:r>
              <a:rPr lang="en-US" dirty="0" err="1" smtClean="0"/>
              <a:t>Diplomaticus</a:t>
            </a:r>
            <a:r>
              <a:rPr lang="en-US" dirty="0" smtClean="0"/>
              <a:t>” published in 1693.</a:t>
            </a:r>
            <a:endParaRPr lang="en-GB" dirty="0"/>
          </a:p>
          <a:p>
            <a:pPr marL="0" indent="0">
              <a:buNone/>
            </a:pPr>
            <a:r>
              <a:rPr lang="en-US" dirty="0" smtClean="0"/>
              <a:t>The French diplomat François </a:t>
            </a:r>
            <a:r>
              <a:rPr lang="en-US" dirty="0" err="1" smtClean="0"/>
              <a:t>Callier’s</a:t>
            </a:r>
            <a:r>
              <a:rPr lang="en-US" dirty="0" smtClean="0"/>
              <a:t> “published in 1716.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50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/>
          <a:lstStyle/>
          <a:p>
            <a:pPr marL="0" indent="0">
              <a:buNone/>
            </a:pPr>
            <a:r>
              <a:rPr lang="en-US" b="1" cap="all" dirty="0" smtClean="0"/>
              <a:t>Functions of diplomacy:</a:t>
            </a:r>
          </a:p>
          <a:p>
            <a:pPr marL="0" indent="0">
              <a:buNone/>
            </a:pPr>
            <a:r>
              <a:rPr lang="en-US" b="1" dirty="0" smtClean="0"/>
              <a:t>representative;</a:t>
            </a:r>
          </a:p>
          <a:p>
            <a:pPr marL="0" indent="0">
              <a:buNone/>
            </a:pPr>
            <a:r>
              <a:rPr lang="en-US" b="1" dirty="0" smtClean="0"/>
              <a:t>communication and correspondence;</a:t>
            </a:r>
          </a:p>
          <a:p>
            <a:pPr marL="0" indent="0">
              <a:buNone/>
            </a:pPr>
            <a:r>
              <a:rPr lang="en-US" b="1" dirty="0" smtClean="0"/>
              <a:t>Negotiations;</a:t>
            </a:r>
          </a:p>
          <a:p>
            <a:pPr marL="0" indent="0">
              <a:buNone/>
            </a:pPr>
            <a:r>
              <a:rPr lang="en-US" b="1" dirty="0" smtClean="0"/>
              <a:t>Influencing the host country figures to create favorable attitudes;</a:t>
            </a:r>
          </a:p>
          <a:p>
            <a:pPr marL="0" indent="0">
              <a:buNone/>
            </a:pPr>
            <a:r>
              <a:rPr lang="en-US" b="1" dirty="0" smtClean="0"/>
              <a:t>information gathering or diplomatic intelligence;</a:t>
            </a:r>
          </a:p>
          <a:p>
            <a:pPr marL="0" indent="0">
              <a:buNone/>
            </a:pPr>
            <a:r>
              <a:rPr lang="en-US" b="1" dirty="0" smtClean="0"/>
              <a:t>protecting the interests of citizens of the sending country in the host country.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9621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r>
              <a:rPr lang="en-US" sz="1200" dirty="0" smtClean="0"/>
              <a:t>Foreign Policy and National Security of Kazakhstan lecture 3 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b="1" cap="all" dirty="0" smtClean="0"/>
              <a:t>means of diplomacy:</a:t>
            </a:r>
          </a:p>
          <a:p>
            <a:r>
              <a:rPr lang="en-US" b="1" dirty="0" smtClean="0"/>
              <a:t>diplomatic relations;</a:t>
            </a:r>
          </a:p>
          <a:p>
            <a:r>
              <a:rPr lang="en-US" b="1" dirty="0" smtClean="0"/>
              <a:t>visits and negotiations;</a:t>
            </a:r>
          </a:p>
          <a:p>
            <a:r>
              <a:rPr lang="en-US" b="1" dirty="0" smtClean="0"/>
              <a:t>diplomatic congresses, conferences;</a:t>
            </a:r>
          </a:p>
          <a:p>
            <a:r>
              <a:rPr lang="en-US" b="1" dirty="0" smtClean="0"/>
              <a:t>bilateral and multilateral international treaties;</a:t>
            </a:r>
          </a:p>
          <a:p>
            <a:r>
              <a:rPr lang="en-US" b="1" dirty="0" smtClean="0"/>
              <a:t>participation in international organizations and their bodies;</a:t>
            </a:r>
          </a:p>
          <a:p>
            <a:r>
              <a:rPr lang="en-US" b="1" dirty="0" smtClean="0"/>
              <a:t>representation of the state abroad by its embassies and missions;</a:t>
            </a:r>
          </a:p>
          <a:p>
            <a:r>
              <a:rPr lang="en-US" b="1" dirty="0" smtClean="0"/>
              <a:t>diplomatic correspondence;</a:t>
            </a:r>
          </a:p>
          <a:p>
            <a:r>
              <a:rPr lang="en-US" b="1" dirty="0" smtClean="0"/>
              <a:t>publication of diplomatic documents;</a:t>
            </a:r>
          </a:p>
          <a:p>
            <a:r>
              <a:rPr lang="en-US" b="1" dirty="0" smtClean="0"/>
              <a:t>media coverage;</a:t>
            </a:r>
          </a:p>
          <a:p>
            <a:r>
              <a:rPr lang="en-US" b="1" dirty="0" smtClean="0"/>
              <a:t>transmission of diplomatic notes.</a:t>
            </a:r>
          </a:p>
        </p:txBody>
      </p:sp>
    </p:spTree>
    <p:extLst>
      <p:ext uri="{BB962C8B-B14F-4D97-AF65-F5344CB8AC3E}">
        <p14:creationId xmlns:p14="http://schemas.microsoft.com/office/powerpoint/2010/main" val="1852861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1239</Words>
  <Application>Microsoft Office PowerPoint</Application>
  <PresentationFormat>Widescreen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Foreign Policy and National Security of Kazakhstan 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  <vt:lpstr>Foreign Policy and National Security of Kazakhstan lecture 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Policy and National Security of Kaakhstan  lecture 3 </dc:title>
  <dc:creator>Marem Buzurtanova</dc:creator>
  <cp:lastModifiedBy>Marem Buzurtanova</cp:lastModifiedBy>
  <cp:revision>12</cp:revision>
  <dcterms:created xsi:type="dcterms:W3CDTF">2020-09-29T03:26:51Z</dcterms:created>
  <dcterms:modified xsi:type="dcterms:W3CDTF">2020-10-01T07:48:36Z</dcterms:modified>
</cp:coreProperties>
</file>